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90" d="100"/>
          <a:sy n="90" d="100"/>
        </p:scale>
        <p:origin x="23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4788-B3E8-E81A-D4A9-1E596DADF2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A4A77-1D31-FAC3-9F70-0140C6EF40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A37A86-7E56-3D87-4CC7-09D073D53CEA}"/>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85C1F22A-7B21-6FC1-5FA3-70EB2D529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50449-64CF-2A94-8E94-E6F99CDD82EC}"/>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1686452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EACF-9B31-D1D4-4183-56CEE72DC9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68B4C2-2C6E-827E-35D0-1C6F2BD55D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7C455-36E7-447C-A7B4-351056755CFE}"/>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F0F82059-2E7A-3E6D-7F69-570E94902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8B23-23F2-2394-F171-686BDF9E11A0}"/>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35882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1D0799-4C0A-72BC-8CA2-7609814E3F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FFE97B-0A4B-3A7F-887B-C0426D9CAF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7CB5D-728E-39AF-2ED7-B66393DE1679}"/>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7778DDEF-0C92-4F87-3C6C-0FCE25091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0FD96-4E3D-0969-F6C3-638D581A78EF}"/>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70369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9464-09C4-8BA4-7397-4BA916871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27E8-E9C1-3FB4-10B1-1B370036BE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1F7F4-1F5E-8DD3-B331-214EE3757C6C}"/>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569B238D-0039-BEF8-B6AE-1B16587D2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CC382-5860-5B42-679A-9295C51E039E}"/>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10954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4A11-8EF0-638E-C3C4-93B0ADB881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DF2E3-BBAD-D6E8-020A-F7797E43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7B22DF-30CE-E6C8-3AEF-BE92046911C2}"/>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01048A70-0D7F-96FD-56B7-F25B23304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12C5C-C1EB-3231-8F81-0915F037D8BB}"/>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2051022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F423-709A-8A34-CCA4-63F5B7241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2B097-676F-DC74-840E-0453307A9B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568645-EBE8-1071-D901-32A0B60AB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5B6A7D-98C1-4C27-0E81-D6E91FF9E7B8}"/>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6" name="Footer Placeholder 5">
            <a:extLst>
              <a:ext uri="{FF2B5EF4-FFF2-40B4-BE49-F238E27FC236}">
                <a16:creationId xmlns:a16="http://schemas.microsoft.com/office/drawing/2014/main" id="{11385064-2BBF-B35E-ADF3-CC49A94BE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EC4859-EB6E-0C67-E7D4-2DDDEAA58610}"/>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403954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4481-A940-F44E-5139-CD793A498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E8583-B5FA-6FFB-E771-AC21D7F87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60CA21-1630-DAD3-236D-D883E9021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140C2-43DA-2DC6-666B-31ACB935D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78E4B7-E8FB-52BC-F200-E8CDB9EA11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A2E20B-E2B0-9BCA-D7CF-CBD7FB716CAB}"/>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8" name="Footer Placeholder 7">
            <a:extLst>
              <a:ext uri="{FF2B5EF4-FFF2-40B4-BE49-F238E27FC236}">
                <a16:creationId xmlns:a16="http://schemas.microsoft.com/office/drawing/2014/main" id="{22A00CEA-7CD9-6E31-1FAA-AA89637828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38DF5-CE52-DB5B-602B-088F9FBBD132}"/>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373998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CF67-B12E-EA5F-4F35-5DE608D5DA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BFB28A-C967-8D12-86AE-BC1BD653ECCC}"/>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4" name="Footer Placeholder 3">
            <a:extLst>
              <a:ext uri="{FF2B5EF4-FFF2-40B4-BE49-F238E27FC236}">
                <a16:creationId xmlns:a16="http://schemas.microsoft.com/office/drawing/2014/main" id="{437006DB-4578-0F92-4128-3F82262721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4B7C63-2C95-9575-6394-75760D6D69AD}"/>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92310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5EB31-08BA-53D8-A819-5BABA27E92BF}"/>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3" name="Footer Placeholder 2">
            <a:extLst>
              <a:ext uri="{FF2B5EF4-FFF2-40B4-BE49-F238E27FC236}">
                <a16:creationId xmlns:a16="http://schemas.microsoft.com/office/drawing/2014/main" id="{AFD8208D-13CE-0EBC-B54D-5EF9EC5C1C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8F47FD-FEC8-3982-AA14-D0499A014A7B}"/>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1638470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35C5-3C91-6A23-1736-7EB377A66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5C44B1-75AD-2C9B-5E3C-DA8DD5DC4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F93BF-9A39-158D-1194-B3A2965A2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5B6B3F-4208-44EC-FD5C-D8ADE931A13B}"/>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6" name="Footer Placeholder 5">
            <a:extLst>
              <a:ext uri="{FF2B5EF4-FFF2-40B4-BE49-F238E27FC236}">
                <a16:creationId xmlns:a16="http://schemas.microsoft.com/office/drawing/2014/main" id="{BCA5AAF3-F94F-ABD4-FDE6-D793AFD31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E486B-C069-E74E-9358-25CD39B5C7EE}"/>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2085278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74B1-63D3-D7E1-B4D3-13BEB55D7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EB9DEF-C6B4-4FD7-F5D3-C7C4668C5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D58CBF-3E8B-0C0A-9912-B15AE02BD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986545-2B4C-4436-9B7E-610A11AEB8AF}"/>
              </a:ext>
            </a:extLst>
          </p:cNvPr>
          <p:cNvSpPr>
            <a:spLocks noGrp="1"/>
          </p:cNvSpPr>
          <p:nvPr>
            <p:ph type="dt" sz="half" idx="10"/>
          </p:nvPr>
        </p:nvSpPr>
        <p:spPr/>
        <p:txBody>
          <a:bodyPr/>
          <a:lstStyle/>
          <a:p>
            <a:fld id="{1911B401-E664-4F43-A682-48B7D6802A67}" type="datetimeFigureOut">
              <a:rPr lang="en-US" smtClean="0"/>
              <a:t>12/15/23</a:t>
            </a:fld>
            <a:endParaRPr lang="en-US"/>
          </a:p>
        </p:txBody>
      </p:sp>
      <p:sp>
        <p:nvSpPr>
          <p:cNvPr id="6" name="Footer Placeholder 5">
            <a:extLst>
              <a:ext uri="{FF2B5EF4-FFF2-40B4-BE49-F238E27FC236}">
                <a16:creationId xmlns:a16="http://schemas.microsoft.com/office/drawing/2014/main" id="{D5EC3B1E-5EB3-3C83-C22C-97D92C7C8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07EBD-EECA-5AD2-A82D-D6BBBC488599}"/>
              </a:ext>
            </a:extLst>
          </p:cNvPr>
          <p:cNvSpPr>
            <a:spLocks noGrp="1"/>
          </p:cNvSpPr>
          <p:nvPr>
            <p:ph type="sldNum" sz="quarter" idx="12"/>
          </p:nvPr>
        </p:nvSpPr>
        <p:spPr/>
        <p:txBody>
          <a:bodyPr/>
          <a:lstStyle/>
          <a:p>
            <a:fld id="{A8AAA5D8-BB45-D649-96A8-E37D31ABD4C4}" type="slidenum">
              <a:rPr lang="en-US" smtClean="0"/>
              <a:t>‹#›</a:t>
            </a:fld>
            <a:endParaRPr lang="en-US"/>
          </a:p>
        </p:txBody>
      </p:sp>
    </p:spTree>
    <p:extLst>
      <p:ext uri="{BB962C8B-B14F-4D97-AF65-F5344CB8AC3E}">
        <p14:creationId xmlns:p14="http://schemas.microsoft.com/office/powerpoint/2010/main" val="69525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3980A-FE85-79C7-F4FD-2801973B3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440BB8-3326-385C-B022-00E5B5CFC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7C76C-2011-9C09-C04D-CA3B1E318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B401-E664-4F43-A682-48B7D6802A67}" type="datetimeFigureOut">
              <a:rPr lang="en-US" smtClean="0"/>
              <a:t>12/15/23</a:t>
            </a:fld>
            <a:endParaRPr lang="en-US"/>
          </a:p>
        </p:txBody>
      </p:sp>
      <p:sp>
        <p:nvSpPr>
          <p:cNvPr id="5" name="Footer Placeholder 4">
            <a:extLst>
              <a:ext uri="{FF2B5EF4-FFF2-40B4-BE49-F238E27FC236}">
                <a16:creationId xmlns:a16="http://schemas.microsoft.com/office/drawing/2014/main" id="{1A39A776-3D86-38B1-8BD8-61BF2C297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12E037-F1B8-3D23-B103-E4695888C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AA5D8-BB45-D649-96A8-E37D31ABD4C4}" type="slidenum">
              <a:rPr lang="en-US" smtClean="0"/>
              <a:t>‹#›</a:t>
            </a:fld>
            <a:endParaRPr lang="en-US"/>
          </a:p>
        </p:txBody>
      </p:sp>
    </p:spTree>
    <p:extLst>
      <p:ext uri="{BB962C8B-B14F-4D97-AF65-F5344CB8AC3E}">
        <p14:creationId xmlns:p14="http://schemas.microsoft.com/office/powerpoint/2010/main" val="2304626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rentonsystems.com/blog/system-hardening-overview" TargetMode="External"/><Relationship Id="rId7" Type="http://schemas.openxmlformats.org/officeDocument/2006/relationships/hyperlink" Target="https://www.sophos.com/en-us/cybersecurity-explained/what-is-server-hardening" TargetMode="External"/><Relationship Id="rId2" Type="http://schemas.openxmlformats.org/officeDocument/2006/relationships/hyperlink" Target="https://downloads.cisecurity.org/" TargetMode="External"/><Relationship Id="rId1" Type="http://schemas.openxmlformats.org/officeDocument/2006/relationships/slideLayout" Target="../slideLayouts/slideLayout2.xml"/><Relationship Id="rId6" Type="http://schemas.openxmlformats.org/officeDocument/2006/relationships/hyperlink" Target="https://perception-point.io/blog/system-hardening-guidelines-for-2022-critical-best-practices/" TargetMode="External"/><Relationship Id="rId5" Type="http://schemas.openxmlformats.org/officeDocument/2006/relationships/hyperlink" Target="https://www.researchgate.net/publication/297680370_System_Hardening_Architecture_for_Safer_Access_to_Critical_Business_Data" TargetMode="External"/><Relationship Id="rId4" Type="http://schemas.openxmlformats.org/officeDocument/2006/relationships/hyperlink" Target="https://www.researchgate.net/publication/265162827_Linux_Server_Hardening_Secur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76E13B43-30F1-7070-5520-FA91CED06A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5"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6530A-5810-AE10-9529-22DD5B74F08D}"/>
              </a:ext>
            </a:extLst>
          </p:cNvPr>
          <p:cNvSpPr>
            <a:spLocks noGrp="1"/>
          </p:cNvSpPr>
          <p:nvPr>
            <p:ph type="ctrTitle"/>
          </p:nvPr>
        </p:nvSpPr>
        <p:spPr>
          <a:xfrm>
            <a:off x="643466" y="643467"/>
            <a:ext cx="5452529" cy="3569242"/>
          </a:xfrm>
        </p:spPr>
        <p:txBody>
          <a:bodyPr anchor="t">
            <a:normAutofit/>
          </a:bodyPr>
          <a:lstStyle/>
          <a:p>
            <a:pPr algn="l"/>
            <a:r>
              <a:rPr lang="en-CA" sz="5200">
                <a:solidFill>
                  <a:srgbClr val="FFFFFF"/>
                </a:solidFill>
                <a:effectLst/>
                <a:latin typeface="Helvetica" pitchFamily="2" charset="0"/>
              </a:rPr>
              <a:t>Windows Server Hardening</a:t>
            </a:r>
            <a:br>
              <a:rPr lang="en-CA" sz="5200">
                <a:solidFill>
                  <a:srgbClr val="FFFFFF"/>
                </a:solidFill>
                <a:effectLst/>
                <a:latin typeface="Helvetica" pitchFamily="2" charset="0"/>
              </a:rPr>
            </a:br>
            <a:endParaRPr lang="en-US" sz="5200">
              <a:solidFill>
                <a:srgbClr val="FFFFFF"/>
              </a:solidFill>
            </a:endParaRPr>
          </a:p>
        </p:txBody>
      </p:sp>
      <p:sp>
        <p:nvSpPr>
          <p:cNvPr id="3" name="Subtitle 2">
            <a:extLst>
              <a:ext uri="{FF2B5EF4-FFF2-40B4-BE49-F238E27FC236}">
                <a16:creationId xmlns:a16="http://schemas.microsoft.com/office/drawing/2014/main" id="{163FBDF3-2345-A279-CC45-DD9D9B36531D}"/>
              </a:ext>
            </a:extLst>
          </p:cNvPr>
          <p:cNvSpPr>
            <a:spLocks noGrp="1"/>
          </p:cNvSpPr>
          <p:nvPr>
            <p:ph type="subTitle" idx="1"/>
          </p:nvPr>
        </p:nvSpPr>
        <p:spPr>
          <a:xfrm>
            <a:off x="643466" y="4551037"/>
            <a:ext cx="5449479" cy="1578054"/>
          </a:xfrm>
        </p:spPr>
        <p:txBody>
          <a:bodyPr anchor="b">
            <a:normAutofit/>
          </a:bodyPr>
          <a:lstStyle/>
          <a:p>
            <a:pPr algn="l"/>
            <a:r>
              <a:rPr lang="en-US" sz="2000">
                <a:solidFill>
                  <a:srgbClr val="FFFFFF"/>
                </a:solidFill>
              </a:rPr>
              <a:t>Groups</a:t>
            </a:r>
          </a:p>
          <a:p>
            <a:pPr algn="l"/>
            <a:r>
              <a:rPr lang="en-US" sz="2000">
                <a:solidFill>
                  <a:srgbClr val="FFFFFF"/>
                </a:solidFill>
              </a:rPr>
              <a:t>Syed.,</a:t>
            </a:r>
          </a:p>
          <a:p>
            <a:pPr algn="l"/>
            <a:r>
              <a:rPr lang="en-US" sz="2000">
                <a:solidFill>
                  <a:srgbClr val="FFFFFF"/>
                </a:solidFill>
              </a:rPr>
              <a:t>Ajisola Akinsuroju</a:t>
            </a:r>
          </a:p>
          <a:p>
            <a:pPr algn="l"/>
            <a:r>
              <a:rPr lang="en-US" sz="2000">
                <a:solidFill>
                  <a:srgbClr val="FFFFFF"/>
                </a:solidFill>
              </a:rPr>
              <a:t>Joemar Lugtu</a:t>
            </a:r>
          </a:p>
        </p:txBody>
      </p:sp>
      <p:sp>
        <p:nvSpPr>
          <p:cNvPr id="16"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06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3D box skeletons">
            <a:extLst>
              <a:ext uri="{FF2B5EF4-FFF2-40B4-BE49-F238E27FC236}">
                <a16:creationId xmlns:a16="http://schemas.microsoft.com/office/drawing/2014/main" id="{ACB5B880-5BA4-2F40-7477-B0176BE44001}"/>
              </a:ext>
            </a:extLst>
          </p:cNvPr>
          <p:cNvPicPr>
            <a:picLocks noChangeAspect="1"/>
          </p:cNvPicPr>
          <p:nvPr/>
        </p:nvPicPr>
        <p:blipFill rotWithShape="1">
          <a:blip r:embed="rId2">
            <a:alphaModFix amt="35000"/>
          </a:blip>
          <a:srcRect t="8372" b="7358"/>
          <a:stretch/>
        </p:blipFill>
        <p:spPr>
          <a:xfrm>
            <a:off x="20" y="10"/>
            <a:ext cx="12191980" cy="6857990"/>
          </a:xfrm>
          <a:prstGeom prst="rect">
            <a:avLst/>
          </a:prstGeom>
        </p:spPr>
      </p:pic>
      <p:sp>
        <p:nvSpPr>
          <p:cNvPr id="2" name="Title 1">
            <a:extLst>
              <a:ext uri="{FF2B5EF4-FFF2-40B4-BE49-F238E27FC236}">
                <a16:creationId xmlns:a16="http://schemas.microsoft.com/office/drawing/2014/main" id="{3019C3F6-EC2C-1C9B-7BA9-28949D0489CD}"/>
              </a:ext>
            </a:extLst>
          </p:cNvPr>
          <p:cNvSpPr>
            <a:spLocks noGrp="1"/>
          </p:cNvSpPr>
          <p:nvPr>
            <p:ph type="title"/>
          </p:nvPr>
        </p:nvSpPr>
        <p:spPr>
          <a:xfrm>
            <a:off x="838200" y="365125"/>
            <a:ext cx="10515600" cy="1325563"/>
          </a:xfrm>
        </p:spPr>
        <p:txBody>
          <a:bodyPr>
            <a:normAutofit/>
          </a:bodyPr>
          <a:lstStyle/>
          <a:p>
            <a:r>
              <a:rPr lang="en-CA">
                <a:solidFill>
                  <a:srgbClr val="FFFFFF"/>
                </a:solidFill>
                <a:effectLst/>
                <a:latin typeface="Helvetica" pitchFamily="2" charset="0"/>
              </a:rPr>
              <a:t>Abstract</a:t>
            </a:r>
            <a:endParaRPr lang="en-US">
              <a:solidFill>
                <a:srgbClr val="FFFFFF"/>
              </a:solidFill>
            </a:endParaRPr>
          </a:p>
        </p:txBody>
      </p:sp>
      <p:sp>
        <p:nvSpPr>
          <p:cNvPr id="3" name="Content Placeholder 2">
            <a:extLst>
              <a:ext uri="{FF2B5EF4-FFF2-40B4-BE49-F238E27FC236}">
                <a16:creationId xmlns:a16="http://schemas.microsoft.com/office/drawing/2014/main" id="{7825E365-86BA-D955-96AA-514FB5136AC7}"/>
              </a:ext>
            </a:extLst>
          </p:cNvPr>
          <p:cNvSpPr>
            <a:spLocks noGrp="1"/>
          </p:cNvSpPr>
          <p:nvPr>
            <p:ph idx="1"/>
          </p:nvPr>
        </p:nvSpPr>
        <p:spPr>
          <a:xfrm>
            <a:off x="838200" y="1825625"/>
            <a:ext cx="10515600" cy="4351338"/>
          </a:xfrm>
        </p:spPr>
        <p:txBody>
          <a:bodyPr>
            <a:normAutofit/>
          </a:bodyPr>
          <a:lstStyle/>
          <a:p>
            <a:pPr marL="0" indent="0">
              <a:buNone/>
            </a:pPr>
            <a:r>
              <a:rPr lang="en-US" sz="2400" b="0" i="0">
                <a:solidFill>
                  <a:srgbClr val="FFFFFF"/>
                </a:solidFill>
                <a:effectLst/>
                <a:latin typeface="Calibri" panose="020F0502020204030204" pitchFamily="34" charset="0"/>
              </a:rPr>
              <a:t>This report delves into the critical process of system hardening, a cybersecurity practice aimed at fortifying computer systems against potential vulnerabilities and attack vectors. The focus is on the implementation of system hardening standards, particularly those provided by the National Institute of Standards and Technology (NIST) and the Center for Internet Security (CIS). The report zooms in on the selection of Windows Server within a small IT firm, emphasizing its pivotal role in managing critical operations and client data. By leveraging the CIS benchmarks for Windows Server, the goal is to establish a secure baseline and mitigate various potential threats, such as unauthorized access, malware, insider threats, and more. The report outlines the comprehensive risk management approach, specific controls for implementation, challenges faced, and recommendations for a small IT firm navigating the dynamic cybersecurity landscape. </a:t>
            </a:r>
            <a:endParaRPr lang="en-US" sz="2400">
              <a:solidFill>
                <a:srgbClr val="FFFFFF"/>
              </a:solidFill>
            </a:endParaRPr>
          </a:p>
        </p:txBody>
      </p:sp>
    </p:spTree>
    <p:extLst>
      <p:ext uri="{BB962C8B-B14F-4D97-AF65-F5344CB8AC3E}">
        <p14:creationId xmlns:p14="http://schemas.microsoft.com/office/powerpoint/2010/main" val="368861399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921CFD40-0FCD-6E97-CD5C-6A739E4B44BD}"/>
              </a:ext>
            </a:extLst>
          </p:cNvPr>
          <p:cNvPicPr>
            <a:picLocks noChangeAspect="1"/>
          </p:cNvPicPr>
          <p:nvPr/>
        </p:nvPicPr>
        <p:blipFill rotWithShape="1">
          <a:blip r:embed="rId2"/>
          <a:srcRect b="15730"/>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7BE0EB-2D5C-9587-A148-D7EEA29D2BC8}"/>
              </a:ext>
            </a:extLst>
          </p:cNvPr>
          <p:cNvSpPr>
            <a:spLocks noGrp="1"/>
          </p:cNvSpPr>
          <p:nvPr>
            <p:ph type="title"/>
          </p:nvPr>
        </p:nvSpPr>
        <p:spPr>
          <a:xfrm>
            <a:off x="1037809" y="1071350"/>
            <a:ext cx="4775162" cy="1339382"/>
          </a:xfrm>
        </p:spPr>
        <p:txBody>
          <a:bodyPr>
            <a:normAutofit/>
          </a:bodyPr>
          <a:lstStyle/>
          <a:p>
            <a:pPr algn="ctr"/>
            <a:r>
              <a:rPr lang="en-CA" sz="3600">
                <a:effectLst/>
                <a:latin typeface="Helvetica" pitchFamily="2" charset="0"/>
              </a:rPr>
              <a:t>Introduction</a:t>
            </a:r>
            <a:endParaRPr lang="en-US" sz="3600"/>
          </a:p>
        </p:txBody>
      </p:sp>
      <p:sp>
        <p:nvSpPr>
          <p:cNvPr id="1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8C3CDC-FCAA-2287-C3EA-EA3A50DB24F8}"/>
              </a:ext>
            </a:extLst>
          </p:cNvPr>
          <p:cNvSpPr>
            <a:spLocks noGrp="1"/>
          </p:cNvSpPr>
          <p:nvPr>
            <p:ph idx="1"/>
          </p:nvPr>
        </p:nvSpPr>
        <p:spPr>
          <a:xfrm>
            <a:off x="1189319" y="2547257"/>
            <a:ext cx="4458446" cy="3109740"/>
          </a:xfrm>
        </p:spPr>
        <p:txBody>
          <a:bodyPr anchor="ctr">
            <a:normAutofit/>
          </a:bodyPr>
          <a:lstStyle/>
          <a:p>
            <a:pPr marL="0" indent="0">
              <a:buNone/>
            </a:pPr>
            <a:r>
              <a:rPr lang="en-US" sz="1300" b="0" i="0">
                <a:effectLst/>
                <a:latin typeface="Calibri" panose="020F0502020204030204" pitchFamily="34" charset="0"/>
              </a:rPr>
              <a:t>System hardening, as defined by the National Institute of Standards and Technology (NIST), serves as a foundational cybersecurity process designed to minimize a computer system's vulnerability and potential attack vectors. This report focuses on the practical application of system hardening standards, specifically within the context of a small IT firm relying on Windows Server. The selection of Windows Server underscores its critical role in the firm's operations, housing sensitive data and critical applications. By adopting the CIS benchmarks for Windows Server, the objective is to establish a robust security posture, adhering to best practices and guidelines that cover aspects such as access controls, network security, and system settings. This report navigates through the system hardening process, detailing implementation steps, risk management strategies, and the significance of comprehensive documentation. </a:t>
            </a:r>
            <a:endParaRPr lang="en-US" sz="1300"/>
          </a:p>
        </p:txBody>
      </p:sp>
    </p:spTree>
    <p:extLst>
      <p:ext uri="{BB962C8B-B14F-4D97-AF65-F5344CB8AC3E}">
        <p14:creationId xmlns:p14="http://schemas.microsoft.com/office/powerpoint/2010/main" val="337592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long shot of a server room&#10;&#10;Description automatically generated">
            <a:extLst>
              <a:ext uri="{FF2B5EF4-FFF2-40B4-BE49-F238E27FC236}">
                <a16:creationId xmlns:a16="http://schemas.microsoft.com/office/drawing/2014/main" id="{B3F97941-46B2-E746-12AE-F9BBE92E6379}"/>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975BB18-D27F-C4DE-5302-85EE446BBF75}"/>
              </a:ext>
            </a:extLst>
          </p:cNvPr>
          <p:cNvSpPr>
            <a:spLocks noGrp="1"/>
          </p:cNvSpPr>
          <p:nvPr>
            <p:ph type="title"/>
          </p:nvPr>
        </p:nvSpPr>
        <p:spPr>
          <a:xfrm>
            <a:off x="838200" y="365125"/>
            <a:ext cx="10515600" cy="1325563"/>
          </a:xfrm>
        </p:spPr>
        <p:txBody>
          <a:bodyPr>
            <a:normAutofit/>
          </a:bodyPr>
          <a:lstStyle/>
          <a:p>
            <a:r>
              <a:rPr lang="en-US" sz="3600" b="0" i="0" dirty="0">
                <a:solidFill>
                  <a:srgbClr val="FFFFFF"/>
                </a:solidFill>
                <a:effectLst/>
                <a:latin typeface="Calibri Light" panose="020F0302020204030204" pitchFamily="34" charset="0"/>
              </a:rPr>
              <a:t>System Selection: </a:t>
            </a:r>
            <a:r>
              <a:rPr lang="en-US" sz="3200" b="0" i="0" dirty="0">
                <a:solidFill>
                  <a:srgbClr val="FFFFFF"/>
                </a:solidFill>
                <a:effectLst/>
                <a:latin typeface="Calibri Light" panose="020F0302020204030204" pitchFamily="34" charset="0"/>
              </a:rPr>
              <a:t>Windows</a:t>
            </a:r>
            <a:r>
              <a:rPr lang="en-US" sz="3600" b="0" i="0" dirty="0">
                <a:solidFill>
                  <a:srgbClr val="FFFFFF"/>
                </a:solidFill>
                <a:effectLst/>
                <a:latin typeface="Calibri Light" panose="020F0302020204030204" pitchFamily="34" charset="0"/>
              </a:rPr>
              <a:t> Server in a Small IT Firm </a:t>
            </a:r>
            <a:endParaRPr lang="en-US" sz="3600" dirty="0">
              <a:solidFill>
                <a:srgbClr val="FFFFFF"/>
              </a:solidFill>
            </a:endParaRPr>
          </a:p>
        </p:txBody>
      </p:sp>
      <p:sp>
        <p:nvSpPr>
          <p:cNvPr id="3" name="Content Placeholder 2">
            <a:extLst>
              <a:ext uri="{FF2B5EF4-FFF2-40B4-BE49-F238E27FC236}">
                <a16:creationId xmlns:a16="http://schemas.microsoft.com/office/drawing/2014/main" id="{675F65B9-EC6D-F9F3-28C2-F9BFD319D6FE}"/>
              </a:ext>
            </a:extLst>
          </p:cNvPr>
          <p:cNvSpPr>
            <a:spLocks noGrp="1"/>
          </p:cNvSpPr>
          <p:nvPr>
            <p:ph idx="1"/>
          </p:nvPr>
        </p:nvSpPr>
        <p:spPr>
          <a:xfrm>
            <a:off x="838200" y="1825625"/>
            <a:ext cx="10515600" cy="4351338"/>
          </a:xfrm>
        </p:spPr>
        <p:txBody>
          <a:bodyPr>
            <a:normAutofit/>
          </a:bodyPr>
          <a:lstStyle/>
          <a:p>
            <a:pPr marL="0" indent="0">
              <a:buNone/>
            </a:pPr>
            <a:r>
              <a:rPr lang="en-US" b="0" i="0">
                <a:solidFill>
                  <a:srgbClr val="FFFFFF"/>
                </a:solidFill>
                <a:effectLst/>
                <a:latin typeface="Calibri" panose="020F0502020204030204" pitchFamily="34" charset="0"/>
              </a:rPr>
              <a:t>In selecting the Windows Server as the focal point for security enhancements, it is crucial to recognize its pivotal role within a small IT firm. This server likely acts as the backbone for various operations, housing critical business applications, managing client data, and serving as a central hub for network activities. Given these responsibilities, the need to fortify its security posture becomes imperative to ensure the confidentiality, integrity, and availability of sensitive information. </a:t>
            </a:r>
            <a:endParaRPr lang="en-US">
              <a:solidFill>
                <a:srgbClr val="FFFFFF"/>
              </a:solidFill>
            </a:endParaRPr>
          </a:p>
        </p:txBody>
      </p:sp>
    </p:spTree>
    <p:extLst>
      <p:ext uri="{BB962C8B-B14F-4D97-AF65-F5344CB8AC3E}">
        <p14:creationId xmlns:p14="http://schemas.microsoft.com/office/powerpoint/2010/main" val="377060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90A28-7B95-D18F-D970-9F4CE6D4A4C3}"/>
              </a:ext>
            </a:extLst>
          </p:cNvPr>
          <p:cNvSpPr>
            <a:spLocks noGrp="1"/>
          </p:cNvSpPr>
          <p:nvPr>
            <p:ph type="title"/>
          </p:nvPr>
        </p:nvSpPr>
        <p:spPr>
          <a:xfrm>
            <a:off x="838200" y="459863"/>
            <a:ext cx="10515600" cy="1004594"/>
          </a:xfrm>
        </p:spPr>
        <p:txBody>
          <a:bodyPr>
            <a:normAutofit/>
          </a:bodyPr>
          <a:lstStyle/>
          <a:p>
            <a:pPr algn="ctr" rtl="0" fontAlgn="base"/>
            <a:r>
              <a:rPr lang="en-CA" b="0" i="0">
                <a:solidFill>
                  <a:srgbClr val="FFFFFF"/>
                </a:solidFill>
                <a:effectLst/>
                <a:latin typeface="Calibri Light" panose="020F0302020204030204" pitchFamily="34" charset="0"/>
              </a:rPr>
              <a:t>Threats and Risks: A Comprehensive Analysis </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9D76ED08-156B-0FAA-633A-CC0F453B520E}"/>
              </a:ext>
            </a:extLst>
          </p:cNvPr>
          <p:cNvGraphicFramePr>
            <a:graphicFrameLocks noGrp="1"/>
          </p:cNvGraphicFramePr>
          <p:nvPr>
            <p:ph idx="1"/>
            <p:extLst>
              <p:ext uri="{D42A27DB-BD31-4B8C-83A1-F6EECF244321}">
                <p14:modId xmlns:p14="http://schemas.microsoft.com/office/powerpoint/2010/main" val="2186714308"/>
              </p:ext>
            </p:extLst>
          </p:nvPr>
        </p:nvGraphicFramePr>
        <p:xfrm>
          <a:off x="1586763" y="1800911"/>
          <a:ext cx="9018476" cy="4351340"/>
        </p:xfrm>
        <a:graphic>
          <a:graphicData uri="http://schemas.openxmlformats.org/drawingml/2006/table">
            <a:tbl>
              <a:tblPr/>
              <a:tblGrid>
                <a:gridCol w="1782240">
                  <a:extLst>
                    <a:ext uri="{9D8B030D-6E8A-4147-A177-3AD203B41FA5}">
                      <a16:colId xmlns:a16="http://schemas.microsoft.com/office/drawing/2014/main" val="2563424790"/>
                    </a:ext>
                  </a:extLst>
                </a:gridCol>
                <a:gridCol w="1922155">
                  <a:extLst>
                    <a:ext uri="{9D8B030D-6E8A-4147-A177-3AD203B41FA5}">
                      <a16:colId xmlns:a16="http://schemas.microsoft.com/office/drawing/2014/main" val="2194337882"/>
                    </a:ext>
                  </a:extLst>
                </a:gridCol>
                <a:gridCol w="2305921">
                  <a:extLst>
                    <a:ext uri="{9D8B030D-6E8A-4147-A177-3AD203B41FA5}">
                      <a16:colId xmlns:a16="http://schemas.microsoft.com/office/drawing/2014/main" val="3875616749"/>
                    </a:ext>
                  </a:extLst>
                </a:gridCol>
                <a:gridCol w="3008160">
                  <a:extLst>
                    <a:ext uri="{9D8B030D-6E8A-4147-A177-3AD203B41FA5}">
                      <a16:colId xmlns:a16="http://schemas.microsoft.com/office/drawing/2014/main" val="1096923112"/>
                    </a:ext>
                  </a:extLst>
                </a:gridCol>
              </a:tblGrid>
              <a:tr h="320054">
                <a:tc>
                  <a:txBody>
                    <a:bodyPr/>
                    <a:lstStyle/>
                    <a:p>
                      <a:pPr algn="ctr" fontAlgn="t"/>
                      <a:endParaRPr lang="en-CA" sz="800">
                        <a:effectLst/>
                      </a:endParaRPr>
                    </a:p>
                    <a:p>
                      <a:pPr algn="ctr" rtl="0" fontAlgn="base"/>
                      <a:r>
                        <a:rPr lang="en-CA" sz="800" b="1" i="0">
                          <a:solidFill>
                            <a:srgbClr val="000000"/>
                          </a:solidFill>
                          <a:effectLst/>
                          <a:latin typeface="Calibri" panose="020F0502020204030204" pitchFamily="34" charset="0"/>
                        </a:rPr>
                        <a:t>Specific aspect</a:t>
                      </a:r>
                      <a:r>
                        <a:rPr lang="en-CA" sz="800" b="0" i="0">
                          <a:solidFill>
                            <a:srgbClr val="000000"/>
                          </a:solidFill>
                          <a:effectLst/>
                          <a:latin typeface="Calibri" panose="020F0502020204030204" pitchFamily="34" charset="0"/>
                        </a:rPr>
                        <a:t>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1" i="0">
                          <a:solidFill>
                            <a:srgbClr val="000000"/>
                          </a:solidFill>
                          <a:effectLst/>
                          <a:latin typeface="Calibri" panose="020F0502020204030204" pitchFamily="34" charset="0"/>
                        </a:rPr>
                        <a:t>Threat</a:t>
                      </a:r>
                      <a:r>
                        <a:rPr lang="en-CA" sz="800" b="0" i="0">
                          <a:solidFill>
                            <a:srgbClr val="000000"/>
                          </a:solidFill>
                          <a:effectLst/>
                          <a:latin typeface="Calibri" panose="020F0502020204030204" pitchFamily="34" charset="0"/>
                        </a:rPr>
                        <a:t>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1" i="0">
                          <a:solidFill>
                            <a:srgbClr val="000000"/>
                          </a:solidFill>
                          <a:effectLst/>
                          <a:latin typeface="Calibri" panose="020F0502020204030204" pitchFamily="34" charset="0"/>
                        </a:rPr>
                        <a:t>Risk </a:t>
                      </a:r>
                      <a:r>
                        <a:rPr lang="en-CA" sz="800" b="0" i="0">
                          <a:solidFill>
                            <a:srgbClr val="000000"/>
                          </a:solidFill>
                          <a:effectLst/>
                          <a:latin typeface="Calibri" panose="020F0502020204030204" pitchFamily="34" charset="0"/>
                        </a:rPr>
                        <a:t>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1" i="0">
                          <a:solidFill>
                            <a:srgbClr val="000000"/>
                          </a:solidFill>
                          <a:effectLst/>
                          <a:latin typeface="Calibri" panose="020F0502020204030204" pitchFamily="34" charset="0"/>
                        </a:rPr>
                        <a:t>Risk Mitigation</a:t>
                      </a:r>
                      <a:r>
                        <a:rPr lang="en-CA" sz="800" b="0" i="0">
                          <a:solidFill>
                            <a:srgbClr val="000000"/>
                          </a:solidFill>
                          <a:effectLst/>
                          <a:latin typeface="Calibri" panose="020F0502020204030204" pitchFamily="34" charset="0"/>
                        </a:rPr>
                        <a:t>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922027"/>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Unauthorized Access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Malicious actors seeking unauthorized access.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Confidentiality and integrity of sensitive data compromised potential disruptions to critical services.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Implement robust authentication mechanisms, enforce strict access controls, and limit user privileges based on job roles.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254516"/>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Malware and Ransomware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Introduction of malicious software compromising server integrity.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Data integrity and operational continuity at risk, leading to data loss, service disruptions, and financial losses.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Deploy robust antivirus software, ensure regular updates and patches, and conduct user education programs on safe computing practices.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9370170"/>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Insider Threats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Malicious intent from employees or insiders.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Compromise of data through unauthorized access or intentional manipulation.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Implement continuous monitoring of user activities, apply the principle of least privilege, and conduct regular employee training on security policies.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74252"/>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Data Interception and Eavesdropping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Unencrypted data transmission over the network can be intercepted.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Confidentiality of business communications and transactions jeopardized.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Implement encryption protocols like SSL/TLS, regularly monitor network traffic to detect anomalous patterns indicative of eavesdropping attempts.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639599"/>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Denial of Service (DoS) Attacks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Deliberate attempts to overwhelm the server.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Disruption of services, downtime, and potential financial losses.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Implement robust firewalls, intrusion detection systems, and ensure load balancing and network redundancy for resilience against DoS attacks.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267892"/>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Physical Security Risks </a:t>
                      </a:r>
                      <a:endParaRPr lang="en-CA" sz="800" b="0" i="0">
                        <a:effectLst/>
                      </a:endParaRPr>
                    </a:p>
                    <a:p>
                      <a:pPr algn="ctr" rtl="0" fontAlgn="base"/>
                      <a:r>
                        <a:rPr lang="en-CA" sz="800" b="0" i="0">
                          <a:solidFill>
                            <a:srgbClr val="000000"/>
                          </a:solidFill>
                          <a:effectLst/>
                          <a:latin typeface="Calibri" panose="020F0502020204030204" pitchFamily="34" charset="0"/>
                        </a:rPr>
                        <a:t>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Physical compromise of the server, theft, or unauthorized access to server rooms.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Unauthorized access, data theft, or tampering of server hardware.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Secure server rooms with access controls, surveillance, and entry logs. Implement hardware locks and tracking systems for additional deterrence.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3514993"/>
                  </a:ext>
                </a:extLst>
              </a:tr>
              <a:tr h="575898">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Software Vulnerabilities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Exploitation of software vulnerabilities in the Windows Server's operating system or applications.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Unauthorized access, malware installation, compromise of system integrity.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endParaRPr lang="en-CA" sz="800">
                        <a:effectLst/>
                      </a:endParaRPr>
                    </a:p>
                    <a:p>
                      <a:pPr algn="ctr" rtl="0" fontAlgn="base"/>
                      <a:r>
                        <a:rPr lang="en-CA" sz="800" b="0" i="0">
                          <a:solidFill>
                            <a:srgbClr val="000000"/>
                          </a:solidFill>
                          <a:effectLst/>
                          <a:latin typeface="Calibri" panose="020F0502020204030204" pitchFamily="34" charset="0"/>
                        </a:rPr>
                        <a:t>Establish a rigorous patch management process, conduct regular vulnerability assessments, and perform penetration testing to identify and address potential weaknesses. </a:t>
                      </a:r>
                      <a:endParaRPr lang="en-CA" sz="800" b="0" i="0">
                        <a:effectLst/>
                      </a:endParaRPr>
                    </a:p>
                  </a:txBody>
                  <a:tcPr marL="33509" marR="33509" marT="16754" marB="167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620323"/>
                  </a:ext>
                </a:extLst>
              </a:tr>
            </a:tbl>
          </a:graphicData>
        </a:graphic>
      </p:graphicFrame>
    </p:spTree>
    <p:extLst>
      <p:ext uri="{BB962C8B-B14F-4D97-AF65-F5344CB8AC3E}">
        <p14:creationId xmlns:p14="http://schemas.microsoft.com/office/powerpoint/2010/main" val="419642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C4BEA-F348-CF7A-2192-6ADA9F5F0A03}"/>
              </a:ext>
            </a:extLst>
          </p:cNvPr>
          <p:cNvSpPr>
            <a:spLocks noGrp="1"/>
          </p:cNvSpPr>
          <p:nvPr>
            <p:ph type="title"/>
          </p:nvPr>
        </p:nvSpPr>
        <p:spPr>
          <a:xfrm>
            <a:off x="838200" y="1748452"/>
            <a:ext cx="4974771" cy="3587786"/>
          </a:xfrm>
        </p:spPr>
        <p:txBody>
          <a:bodyPr>
            <a:normAutofit/>
          </a:bodyPr>
          <a:lstStyle/>
          <a:p>
            <a:pPr algn="ctr"/>
            <a:r>
              <a:rPr lang="en-US" b="0" i="0">
                <a:solidFill>
                  <a:schemeClr val="bg1"/>
                </a:solidFill>
                <a:effectLst/>
                <a:latin typeface="Calibri Light" panose="020F0302020204030204" pitchFamily="34" charset="0"/>
              </a:rPr>
              <a:t>Challenges and Recommendations </a:t>
            </a:r>
            <a:endParaRPr lang="en-US">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F7E14FE0-602A-8638-FF88-CE03124244DF}"/>
              </a:ext>
            </a:extLst>
          </p:cNvPr>
          <p:cNvSpPr>
            <a:spLocks noGrp="1"/>
          </p:cNvSpPr>
          <p:nvPr>
            <p:ph idx="1"/>
          </p:nvPr>
        </p:nvSpPr>
        <p:spPr>
          <a:xfrm>
            <a:off x="6477270" y="1130846"/>
            <a:ext cx="4974771" cy="4351338"/>
          </a:xfrm>
        </p:spPr>
        <p:txBody>
          <a:bodyPr>
            <a:normAutofit/>
          </a:bodyPr>
          <a:lstStyle/>
          <a:p>
            <a:pPr rtl="0" fontAlgn="base">
              <a:buFont typeface="Wingdings" pitchFamily="2" charset="2"/>
              <a:buChar char="Ø"/>
            </a:pPr>
            <a:r>
              <a:rPr lang="en-US" sz="1500" b="0" i="0">
                <a:solidFill>
                  <a:schemeClr val="bg1"/>
                </a:solidFill>
                <a:effectLst/>
                <a:latin typeface="Calibri Light" panose="020F0302020204030204" pitchFamily="34" charset="0"/>
              </a:rPr>
              <a:t>3.1 Challenges Encountered </a:t>
            </a:r>
            <a:endParaRPr lang="en-US" sz="1500" b="0" i="0">
              <a:solidFill>
                <a:schemeClr val="bg1"/>
              </a:solidFill>
              <a:effectLst/>
              <a:latin typeface="Segoe UI" panose="020B0502040204020203" pitchFamily="34" charset="0"/>
            </a:endParaRPr>
          </a:p>
          <a:p>
            <a:pPr fontAlgn="base"/>
            <a:r>
              <a:rPr lang="en-US" sz="1500" b="0" i="0">
                <a:solidFill>
                  <a:schemeClr val="bg1"/>
                </a:solidFill>
                <a:effectLst/>
                <a:latin typeface="Calibri" panose="020F0502020204030204" pitchFamily="34" charset="0"/>
              </a:rPr>
              <a:t>Resource Constraints: The small IT firm faced challenges in allocating dedicated resources for the implementation and ongoing monitoring of security controls. </a:t>
            </a:r>
          </a:p>
          <a:p>
            <a:pPr fontAlgn="base"/>
            <a:r>
              <a:rPr lang="en-US" sz="1500" b="0" i="0">
                <a:solidFill>
                  <a:schemeClr val="bg1"/>
                </a:solidFill>
                <a:effectLst/>
                <a:latin typeface="Calibri" panose="020F0502020204030204" pitchFamily="34" charset="0"/>
              </a:rPr>
              <a:t>User Training: Ensuring that all personnel were aware of and compliant with the new security measures proved to be a significant challenge. </a:t>
            </a:r>
          </a:p>
          <a:p>
            <a:pPr fontAlgn="base">
              <a:buFont typeface="Wingdings" pitchFamily="2" charset="2"/>
              <a:buChar char="Ø"/>
            </a:pPr>
            <a:r>
              <a:rPr lang="en-US" sz="1500" b="0" i="0">
                <a:solidFill>
                  <a:schemeClr val="bg1"/>
                </a:solidFill>
                <a:effectLst/>
                <a:latin typeface="Calibri Light" panose="020F0302020204030204" pitchFamily="34" charset="0"/>
              </a:rPr>
              <a:t>3.2 Recommendations </a:t>
            </a:r>
            <a:endParaRPr lang="en-US" sz="1500" b="0" i="0">
              <a:solidFill>
                <a:schemeClr val="bg1"/>
              </a:solidFill>
              <a:effectLst/>
              <a:latin typeface="Segoe UI" panose="020B0502040204020203" pitchFamily="34" charset="0"/>
            </a:endParaRPr>
          </a:p>
          <a:p>
            <a:pPr fontAlgn="base"/>
            <a:r>
              <a:rPr lang="en-US" sz="1500" b="0" i="0">
                <a:solidFill>
                  <a:schemeClr val="bg1"/>
                </a:solidFill>
                <a:effectLst/>
                <a:latin typeface="Calibri" panose="020F0502020204030204" pitchFamily="34" charset="0"/>
              </a:rPr>
              <a:t>Resource Allocation: Allocate dedicated resources for ongoing monitoring, maintenance, and updates of security controls. This could involve hiring additional staff, outsourcing certain functions, or investing in automated security solutions. </a:t>
            </a:r>
          </a:p>
          <a:p>
            <a:pPr fontAlgn="base"/>
            <a:r>
              <a:rPr lang="en-US" sz="1500" b="0" i="0">
                <a:solidFill>
                  <a:schemeClr val="bg1"/>
                </a:solidFill>
                <a:effectLst/>
                <a:latin typeface="Calibri" panose="020F0502020204030204" pitchFamily="34" charset="0"/>
              </a:rPr>
              <a:t>Training and Awareness Programs: Conduct regular training and awareness programs to ensure all personnel are well-informed about security policies, best practices, and their role in maintaining a secure IT environment. </a:t>
            </a:r>
          </a:p>
          <a:p>
            <a:endParaRPr lang="en-US" sz="1500">
              <a:solidFill>
                <a:schemeClr val="bg1"/>
              </a:solidFill>
            </a:endParaRPr>
          </a:p>
        </p:txBody>
      </p:sp>
    </p:spTree>
    <p:extLst>
      <p:ext uri="{BB962C8B-B14F-4D97-AF65-F5344CB8AC3E}">
        <p14:creationId xmlns:p14="http://schemas.microsoft.com/office/powerpoint/2010/main" val="41180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66556-6897-29CC-7F66-2E376A94E222}"/>
              </a:ext>
            </a:extLst>
          </p:cNvPr>
          <p:cNvSpPr>
            <a:spLocks noGrp="1"/>
          </p:cNvSpPr>
          <p:nvPr>
            <p:ph type="title"/>
          </p:nvPr>
        </p:nvSpPr>
        <p:spPr>
          <a:xfrm>
            <a:off x="6803409" y="762001"/>
            <a:ext cx="4156512" cy="1708244"/>
          </a:xfrm>
        </p:spPr>
        <p:txBody>
          <a:bodyPr anchor="ctr">
            <a:normAutofit/>
          </a:bodyPr>
          <a:lstStyle/>
          <a:p>
            <a:r>
              <a:rPr lang="en-US" sz="4000" b="0" i="0">
                <a:effectLst/>
                <a:latin typeface="Calibri Light" panose="020F0302020204030204" pitchFamily="34" charset="0"/>
              </a:rPr>
              <a:t>Conclusion </a:t>
            </a:r>
            <a:endParaRPr lang="en-US" sz="4000"/>
          </a:p>
        </p:txBody>
      </p:sp>
      <p:pic>
        <p:nvPicPr>
          <p:cNvPr id="13" name="Picture 4" descr="Light bulb on yellow background with sketched light beams and cord">
            <a:extLst>
              <a:ext uri="{FF2B5EF4-FFF2-40B4-BE49-F238E27FC236}">
                <a16:creationId xmlns:a16="http://schemas.microsoft.com/office/drawing/2014/main" id="{3F091D40-5124-C3E6-FB06-0836DE77DD89}"/>
              </a:ext>
            </a:extLst>
          </p:cNvPr>
          <p:cNvPicPr>
            <a:picLocks noChangeAspect="1"/>
          </p:cNvPicPr>
          <p:nvPr/>
        </p:nvPicPr>
        <p:blipFill rotWithShape="1">
          <a:blip r:embed="rId2"/>
          <a:srcRect l="44796" r="538"/>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00576ACD-5E78-C2C1-A55B-FB2B5B88D5DB}"/>
              </a:ext>
            </a:extLst>
          </p:cNvPr>
          <p:cNvSpPr>
            <a:spLocks noGrp="1"/>
          </p:cNvSpPr>
          <p:nvPr>
            <p:ph idx="1"/>
          </p:nvPr>
        </p:nvSpPr>
        <p:spPr>
          <a:xfrm>
            <a:off x="6803409" y="2470245"/>
            <a:ext cx="4156512" cy="3769835"/>
          </a:xfrm>
        </p:spPr>
        <p:txBody>
          <a:bodyPr anchor="ctr">
            <a:normAutofit/>
          </a:bodyPr>
          <a:lstStyle/>
          <a:p>
            <a:pPr marL="0" indent="0">
              <a:buNone/>
            </a:pPr>
            <a:r>
              <a:rPr lang="en-US" sz="1300" b="0" i="0">
                <a:effectLst/>
                <a:latin typeface="Calibri" panose="020F0502020204030204" pitchFamily="34" charset="0"/>
              </a:rPr>
              <a:t>In conclusion, this report highlights the significance of system hardening as a proactive cybersecurity measure, particularly within the operational landscape of a small IT firm relying on Windows Server. By implementing CIS benchmarks, the organization aims to fortify its security posture, mitigating threats ranging from unauthorized access to malware and insider risks. The comprehensive risk management approach outlined in this report emphasizes regular security audits, incident response planning, and continuous monitoring to ensure resilience in the face of evolving cyber threats. Despite challenges such as resource constraints and the need for user training, the report offers recommendations to overcome these hurdles and sustain a robust security framework. Through adherence to system hardening standards and continuous improvement, the small IT firm aims not only to protect its critical assets but also to instill confidence in clients and stakeholders regarding its commitment to cybersecurity best practices. </a:t>
            </a:r>
            <a:endParaRPr lang="en-US" sz="1300"/>
          </a:p>
        </p:txBody>
      </p:sp>
    </p:spTree>
    <p:extLst>
      <p:ext uri="{BB962C8B-B14F-4D97-AF65-F5344CB8AC3E}">
        <p14:creationId xmlns:p14="http://schemas.microsoft.com/office/powerpoint/2010/main" val="188713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E0E4823-8D25-273F-E679-9F6D23816D60}"/>
              </a:ext>
            </a:extLst>
          </p:cNvPr>
          <p:cNvSpPr>
            <a:spLocks noGrp="1"/>
          </p:cNvSpPr>
          <p:nvPr>
            <p:ph type="title"/>
          </p:nvPr>
        </p:nvSpPr>
        <p:spPr>
          <a:xfrm>
            <a:off x="1014141" y="1450655"/>
            <a:ext cx="3932030" cy="3956690"/>
          </a:xfrm>
        </p:spPr>
        <p:txBody>
          <a:bodyPr anchor="ctr">
            <a:normAutofit/>
          </a:bodyPr>
          <a:lstStyle/>
          <a:p>
            <a:r>
              <a:rPr lang="en-US" sz="6200" b="0" i="0" dirty="0">
                <a:solidFill>
                  <a:schemeClr val="bg1"/>
                </a:solidFill>
                <a:effectLst/>
                <a:latin typeface="Calibri Light" panose="020F0302020204030204" pitchFamily="34" charset="0"/>
              </a:rPr>
              <a:t>References </a:t>
            </a:r>
            <a:endParaRPr lang="en-US" sz="62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84AC5A-03F7-2E31-86B5-E70D9827ADDF}"/>
              </a:ext>
            </a:extLst>
          </p:cNvPr>
          <p:cNvSpPr>
            <a:spLocks noGrp="1"/>
          </p:cNvSpPr>
          <p:nvPr>
            <p:ph idx="1"/>
          </p:nvPr>
        </p:nvSpPr>
        <p:spPr>
          <a:xfrm>
            <a:off x="6096000" y="1108061"/>
            <a:ext cx="5008901" cy="4571972"/>
          </a:xfrm>
        </p:spPr>
        <p:txBody>
          <a:bodyPr anchor="ctr">
            <a:normAutofit/>
          </a:bodyPr>
          <a:lstStyle/>
          <a:p>
            <a:pPr rtl="0" fontAlgn="base"/>
            <a:r>
              <a:rPr lang="en-CA" sz="1300" b="0" i="0">
                <a:solidFill>
                  <a:schemeClr val="bg1"/>
                </a:solidFill>
                <a:effectLst/>
                <a:latin typeface="Times New Roman" panose="02020603050405020304" pitchFamily="18" charset="0"/>
              </a:rPr>
              <a:t>Center for internet security. (n.d.). </a:t>
            </a:r>
            <a:r>
              <a:rPr lang="en-CA" sz="1300" b="0" i="0" u="sng" strike="noStrike">
                <a:solidFill>
                  <a:schemeClr val="bg1"/>
                </a:solidFill>
                <a:effectLst/>
                <a:latin typeface="Times New Roman" panose="02020603050405020304" pitchFamily="18" charset="0"/>
                <a:hlinkClick r:id="rId2"/>
              </a:rPr>
              <a:t>https://downloads.cisecurity.org/</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rtl="0" fontAlgn="base"/>
            <a:r>
              <a:rPr lang="en-CA" sz="1300" b="0" i="0">
                <a:solidFill>
                  <a:schemeClr val="bg1"/>
                </a:solidFill>
                <a:effectLst/>
                <a:latin typeface="Times New Roman" panose="02020603050405020304" pitchFamily="18" charset="0"/>
              </a:rPr>
              <a:t>Daniel, B. (2023, February 28). </a:t>
            </a:r>
            <a:r>
              <a:rPr lang="en-CA" sz="1300" b="0" i="1">
                <a:solidFill>
                  <a:schemeClr val="bg1"/>
                </a:solidFill>
                <a:effectLst/>
                <a:latin typeface="Times New Roman" panose="02020603050405020304" pitchFamily="18" charset="0"/>
              </a:rPr>
              <a:t>System hardening: An easy-to-understand overview</a:t>
            </a:r>
            <a:r>
              <a:rPr lang="en-CA" sz="1300" b="0" i="0">
                <a:solidFill>
                  <a:schemeClr val="bg1"/>
                </a:solidFill>
                <a:effectLst/>
                <a:latin typeface="Times New Roman" panose="02020603050405020304" pitchFamily="18" charset="0"/>
              </a:rPr>
              <a:t>. Trusted Computing Innovator. </a:t>
            </a:r>
            <a:r>
              <a:rPr lang="en-CA" sz="1300" b="0" i="0" u="sng" strike="noStrike">
                <a:solidFill>
                  <a:schemeClr val="bg1"/>
                </a:solidFill>
                <a:effectLst/>
                <a:latin typeface="Times New Roman" panose="02020603050405020304" pitchFamily="18" charset="0"/>
                <a:hlinkClick r:id="rId3"/>
              </a:rPr>
              <a:t>https://www.trentonsystems.com/blog/system-hardening-overview</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rtl="0" fontAlgn="base"/>
            <a:r>
              <a:rPr lang="en-CA" sz="1300" b="0" i="0">
                <a:solidFill>
                  <a:schemeClr val="bg1"/>
                </a:solidFill>
                <a:effectLst/>
                <a:latin typeface="Times New Roman" panose="02020603050405020304" pitchFamily="18" charset="0"/>
              </a:rPr>
              <a:t>Nepal, A. (2013, August). (PDF) Linux Server &amp; Hardening Security - ResearchGate. </a:t>
            </a:r>
            <a:r>
              <a:rPr lang="en-CA" sz="1300" b="0" i="0" u="sng" strike="noStrike">
                <a:solidFill>
                  <a:schemeClr val="bg1"/>
                </a:solidFill>
                <a:effectLst/>
                <a:latin typeface="Times New Roman" panose="02020603050405020304" pitchFamily="18" charset="0"/>
                <a:hlinkClick r:id="rId4"/>
              </a:rPr>
              <a:t>https://www.researchgate.net/publication/265162827_Linux_Server_Hardening_Security</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rtl="0" fontAlgn="base"/>
            <a:r>
              <a:rPr lang="en-CA" sz="1300" b="0" i="0">
                <a:solidFill>
                  <a:schemeClr val="bg1"/>
                </a:solidFill>
                <a:effectLst/>
                <a:latin typeface="Times New Roman" panose="02020603050405020304" pitchFamily="18" charset="0"/>
              </a:rPr>
              <a:t>Obidinnu, J., &amp; Ibor, A. (2015, October). System hardening architecture for safer access to Critical Business Data. </a:t>
            </a:r>
            <a:r>
              <a:rPr lang="en-CA" sz="1300" b="0" i="0" u="sng" strike="noStrike">
                <a:solidFill>
                  <a:schemeClr val="bg1"/>
                </a:solidFill>
                <a:effectLst/>
                <a:latin typeface="Times New Roman" panose="02020603050405020304" pitchFamily="18" charset="0"/>
                <a:hlinkClick r:id="rId5"/>
              </a:rPr>
              <a:t>https://www.researchgate.net/publication/297680370_System_Hardening_Architecture_for_Safer_Access_to_Critical_Business_Data</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rtl="0" fontAlgn="base"/>
            <a:r>
              <a:rPr lang="en-CA" sz="1300" b="0" i="0">
                <a:solidFill>
                  <a:schemeClr val="bg1"/>
                </a:solidFill>
                <a:effectLst/>
                <a:latin typeface="Times New Roman" panose="02020603050405020304" pitchFamily="18" charset="0"/>
              </a:rPr>
              <a:t>Wayburn, J. (2023, November 21). </a:t>
            </a:r>
            <a:r>
              <a:rPr lang="en-CA" sz="1300" b="0" i="1">
                <a:solidFill>
                  <a:schemeClr val="bg1"/>
                </a:solidFill>
                <a:effectLst/>
                <a:latin typeface="Times New Roman" panose="02020603050405020304" pitchFamily="18" charset="0"/>
              </a:rPr>
              <a:t>System hardening guidelines: Critical best practices</a:t>
            </a:r>
            <a:r>
              <a:rPr lang="en-CA" sz="1300" b="0" i="0">
                <a:solidFill>
                  <a:schemeClr val="bg1"/>
                </a:solidFill>
                <a:effectLst/>
                <a:latin typeface="Times New Roman" panose="02020603050405020304" pitchFamily="18" charset="0"/>
              </a:rPr>
              <a:t>. Perception Point. </a:t>
            </a:r>
            <a:r>
              <a:rPr lang="en-CA" sz="1300" b="0" i="0" u="sng" strike="noStrike">
                <a:solidFill>
                  <a:schemeClr val="bg1"/>
                </a:solidFill>
                <a:effectLst/>
                <a:latin typeface="Times New Roman" panose="02020603050405020304" pitchFamily="18" charset="0"/>
                <a:hlinkClick r:id="rId6"/>
              </a:rPr>
              <a:t>https://perception-point.io/blog/system-hardening-guidelines-for-2022-critical-best-practices/</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rtl="0" fontAlgn="base"/>
            <a:r>
              <a:rPr lang="en-CA" sz="1300" b="0" i="1">
                <a:solidFill>
                  <a:schemeClr val="bg1"/>
                </a:solidFill>
                <a:effectLst/>
                <a:latin typeface="Times New Roman" panose="02020603050405020304" pitchFamily="18" charset="0"/>
              </a:rPr>
              <a:t>What is server hardening? how to secure server workloads</a:t>
            </a:r>
            <a:r>
              <a:rPr lang="en-CA" sz="1300" b="0" i="0">
                <a:solidFill>
                  <a:schemeClr val="bg1"/>
                </a:solidFill>
                <a:effectLst/>
                <a:latin typeface="Times New Roman" panose="02020603050405020304" pitchFamily="18" charset="0"/>
              </a:rPr>
              <a:t>. SOPHOS. (2023, December 14). </a:t>
            </a:r>
            <a:r>
              <a:rPr lang="en-CA" sz="1300" b="0" i="0" u="sng" strike="noStrike">
                <a:solidFill>
                  <a:schemeClr val="bg1"/>
                </a:solidFill>
                <a:effectLst/>
                <a:latin typeface="Times New Roman" panose="02020603050405020304" pitchFamily="18" charset="0"/>
                <a:hlinkClick r:id="rId7"/>
              </a:rPr>
              <a:t>https://www.sophos.com/en-us/cybersecurity-explained/what-is-server-hardening</a:t>
            </a:r>
            <a:r>
              <a:rPr lang="en-CA" sz="1300" b="0" i="0">
                <a:solidFill>
                  <a:schemeClr val="bg1"/>
                </a:solidFill>
                <a:effectLst/>
                <a:latin typeface="Times New Roman" panose="02020603050405020304" pitchFamily="18" charset="0"/>
              </a:rPr>
              <a:t>  </a:t>
            </a:r>
            <a:endParaRPr lang="en-CA" sz="1300" b="0" i="0">
              <a:solidFill>
                <a:schemeClr val="bg1"/>
              </a:solidFill>
              <a:effectLst/>
              <a:latin typeface="Segoe UI" panose="020B0502040204020203" pitchFamily="34" charset="0"/>
            </a:endParaRPr>
          </a:p>
          <a:p>
            <a:pPr marL="0" indent="0">
              <a:buNone/>
            </a:pPr>
            <a:endParaRPr lang="en-US" sz="1300">
              <a:solidFill>
                <a:schemeClr val="bg1"/>
              </a:solidFill>
            </a:endParaRPr>
          </a:p>
        </p:txBody>
      </p:sp>
    </p:spTree>
    <p:extLst>
      <p:ext uri="{BB962C8B-B14F-4D97-AF65-F5344CB8AC3E}">
        <p14:creationId xmlns:p14="http://schemas.microsoft.com/office/powerpoint/2010/main" val="593097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1236</Words>
  <Application>Microsoft Macintosh PowerPoint</Application>
  <PresentationFormat>Widescreen</PresentationFormat>
  <Paragraphs>93</Paragraphs>
  <Slides>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Helvetica</vt:lpstr>
      <vt:lpstr>Segoe UI</vt:lpstr>
      <vt:lpstr>Times New Roman</vt:lpstr>
      <vt:lpstr>Wingdings</vt:lpstr>
      <vt:lpstr>Office Theme</vt:lpstr>
      <vt:lpstr>Windows Server Hardening </vt:lpstr>
      <vt:lpstr>Abstract</vt:lpstr>
      <vt:lpstr>Introduction</vt:lpstr>
      <vt:lpstr>System Selection: Windows Server in a Small IT Firm </vt:lpstr>
      <vt:lpstr>Threats and Risks: A Comprehensive Analysis </vt:lpstr>
      <vt:lpstr>Challenges and Recommendations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Hardening </dc:title>
  <dc:creator>Joemar Lugtu</dc:creator>
  <cp:lastModifiedBy>Joemar Lugtu</cp:lastModifiedBy>
  <cp:revision>1</cp:revision>
  <dcterms:created xsi:type="dcterms:W3CDTF">2023-12-16T03:30:16Z</dcterms:created>
  <dcterms:modified xsi:type="dcterms:W3CDTF">2023-12-16T04:13:13Z</dcterms:modified>
</cp:coreProperties>
</file>